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405" r:id="rId4"/>
    <p:sldId id="397" r:id="rId5"/>
    <p:sldId id="406" r:id="rId6"/>
    <p:sldId id="407" r:id="rId7"/>
    <p:sldId id="408" r:id="rId8"/>
    <p:sldId id="411" r:id="rId9"/>
    <p:sldId id="410" r:id="rId10"/>
    <p:sldId id="409" r:id="rId11"/>
    <p:sldId id="415" r:id="rId12"/>
    <p:sldId id="414" r:id="rId13"/>
    <p:sldId id="416" r:id="rId14"/>
    <p:sldId id="417" r:id="rId15"/>
    <p:sldId id="412" r:id="rId16"/>
    <p:sldId id="413" r:id="rId17"/>
  </p:sldIdLst>
  <p:sldSz cx="12192000" cy="6858000"/>
  <p:notesSz cx="6858000" cy="9144000"/>
  <p:embeddedFontLst>
    <p:embeddedFont>
      <p:font typeface="210 맨발의청춘 R" panose="02020603020101020101" pitchFamily="18" charset="-127"/>
      <p:regular r:id="rId19"/>
    </p:embeddedFont>
    <p:embeddedFont>
      <p:font typeface="210 맨발의청춘 L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FF1D1D"/>
    <a:srgbClr val="5BD4FF"/>
    <a:srgbClr val="F2F2F2"/>
    <a:srgbClr val="ADB9CA"/>
    <a:srgbClr val="B2CBF0"/>
    <a:srgbClr val="2DC8FF"/>
    <a:srgbClr val="6A8ED0"/>
    <a:srgbClr val="9DC3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53" autoAdjust="0"/>
    <p:restoredTop sz="94660"/>
  </p:normalViewPr>
  <p:slideViewPr>
    <p:cSldViewPr snapToGrid="0" showGuides="1">
      <p:cViewPr varScale="1">
        <p:scale>
          <a:sx n="39" d="100"/>
          <a:sy n="39" d="100"/>
        </p:scale>
        <p:origin x="28" y="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023A-9ACB-4F82-B3B5-0CF7D061F773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EAC6D-E0FE-4069-B5EF-5E0A2A59B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85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F25FDA-6D2D-4F93-8D98-C7B08343A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0E10C79-757B-42C9-B3A0-DFDDE6659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79876C-FDB1-4B70-BB44-818CC76C0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B596-B0FD-4898-9F87-4A69FD79005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DCEB012-9B01-467E-860B-61C76361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CAA90C-267F-48AD-A12D-5AD5593D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6CAD-74AD-46F9-A6AB-4C68E8BE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06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08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5D2A2E0-19EE-4539-9984-2ACBCB9B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D2B1D81-C146-4C54-9352-01C2EB9FC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F9DF1C-2920-4AE5-BA49-874B072BE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B596-B0FD-4898-9F87-4A69FD79005D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5332D40-5873-42EE-B4E7-7E2DDDB11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240AB7F-84E8-49B4-9924-52A89C849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F6CAD-74AD-46F9-A6AB-4C68E8BE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5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8"/>
          <a:stretch/>
        </p:blipFill>
        <p:spPr>
          <a:xfrm>
            <a:off x="0" y="0"/>
            <a:ext cx="12192000" cy="6908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86A4B83-D246-4AD3-916B-FE8A023516CC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2AC6093-D9CE-4769-87C1-CC6D819D7EFC}"/>
              </a:ext>
            </a:extLst>
          </p:cNvPr>
          <p:cNvSpPr/>
          <p:nvPr/>
        </p:nvSpPr>
        <p:spPr>
          <a:xfrm>
            <a:off x="6632805" y="0"/>
            <a:ext cx="4740288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CBF0BBDB-7D2C-4755-AA0A-D10D3AE81E85}"/>
              </a:ext>
            </a:extLst>
          </p:cNvPr>
          <p:cNvCxnSpPr/>
          <p:nvPr/>
        </p:nvCxnSpPr>
        <p:spPr>
          <a:xfrm>
            <a:off x="6970048" y="1462932"/>
            <a:ext cx="399806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5BD3DF5C-77C7-47DD-AF25-08FDD7182235}"/>
              </a:ext>
            </a:extLst>
          </p:cNvPr>
          <p:cNvCxnSpPr/>
          <p:nvPr/>
        </p:nvCxnSpPr>
        <p:spPr>
          <a:xfrm>
            <a:off x="6970048" y="3369554"/>
            <a:ext cx="399806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CE08C5-688A-4A75-BDA9-EFE6B9B29221}"/>
              </a:ext>
            </a:extLst>
          </p:cNvPr>
          <p:cNvSpPr txBox="1"/>
          <p:nvPr/>
        </p:nvSpPr>
        <p:spPr>
          <a:xfrm>
            <a:off x="6930597" y="3557817"/>
            <a:ext cx="383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소프트웨어공학개론 </a:t>
            </a:r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</a:t>
            </a:r>
            <a:endParaRPr lang="en-US" altLang="ko-KR" sz="2000" dirty="0" smtClean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소진욱</a:t>
            </a:r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정혜린</a:t>
            </a:r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변재석</a:t>
            </a:r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김민지</a:t>
            </a:r>
            <a:endParaRPr lang="ko-KR" altLang="en-US" sz="2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6" y="1163498"/>
            <a:ext cx="5166416" cy="24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 Architecture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1087429" y="1315168"/>
            <a:ext cx="1697361" cy="720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Facebook API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8C7CF01-5C96-4C3D-962F-B93D84E91C1D}"/>
              </a:ext>
            </a:extLst>
          </p:cNvPr>
          <p:cNvSpPr/>
          <p:nvPr/>
        </p:nvSpPr>
        <p:spPr>
          <a:xfrm>
            <a:off x="334107" y="2842780"/>
            <a:ext cx="3493181" cy="3461009"/>
          </a:xfrm>
          <a:prstGeom prst="rect">
            <a:avLst/>
          </a:prstGeom>
          <a:solidFill>
            <a:srgbClr val="9DC3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34107" y="2965378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12700">
                  <a:noFill/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Profile management System</a:t>
            </a:r>
            <a:endParaRPr lang="ko-KR" altLang="en-US" dirty="0">
              <a:ln w="12700">
                <a:noFill/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순서도: 처리 28"/>
          <p:cNvSpPr/>
          <p:nvPr/>
        </p:nvSpPr>
        <p:spPr>
          <a:xfrm>
            <a:off x="256437" y="2678407"/>
            <a:ext cx="11549052" cy="3790087"/>
          </a:xfrm>
          <a:prstGeom prst="flowChartProcess">
            <a:avLst/>
          </a:prstGeom>
          <a:noFill/>
          <a:effectLst>
            <a:outerShdw blurRad="50800" dist="38100" dir="5400000" algn="ctr" rotWithShape="0">
              <a:schemeClr val="tx1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461815" y="3243763"/>
            <a:ext cx="9625" cy="805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5354603" y="3243762"/>
            <a:ext cx="9625" cy="805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4202386" y="6215449"/>
            <a:ext cx="886804" cy="3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4202386" y="1321821"/>
            <a:ext cx="1697361" cy="720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Paypal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위쪽/아래쪽 화살표 1"/>
          <p:cNvSpPr/>
          <p:nvPr/>
        </p:nvSpPr>
        <p:spPr>
          <a:xfrm>
            <a:off x="1744923" y="2099047"/>
            <a:ext cx="347486" cy="745994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위쪽/아래쪽 화살표 47"/>
          <p:cNvSpPr/>
          <p:nvPr/>
        </p:nvSpPr>
        <p:spPr>
          <a:xfrm>
            <a:off x="4839205" y="2106396"/>
            <a:ext cx="350760" cy="736384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680898" y="3435997"/>
            <a:ext cx="272611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Sign up System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680898" y="4401958"/>
            <a:ext cx="272611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Login System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680898" y="5362323"/>
            <a:ext cx="272611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Profile System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8C7CF01-5C96-4C3D-962F-B93D84E91C1D}"/>
              </a:ext>
            </a:extLst>
          </p:cNvPr>
          <p:cNvSpPr/>
          <p:nvPr/>
        </p:nvSpPr>
        <p:spPr>
          <a:xfrm>
            <a:off x="4130946" y="2842780"/>
            <a:ext cx="3493181" cy="3461009"/>
          </a:xfrm>
          <a:prstGeom prst="rect">
            <a:avLst/>
          </a:prstGeom>
          <a:solidFill>
            <a:srgbClr val="9DC3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067329" y="2965378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Service management System</a:t>
            </a:r>
          </a:p>
          <a:p>
            <a:endParaRPr lang="ko-KR" altLang="en-US" dirty="0">
              <a:ln w="12700">
                <a:noFill/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4477736" y="3435997"/>
            <a:ext cx="2799785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Service 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register System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4477737" y="4401958"/>
            <a:ext cx="279978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Exchange 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4477737" y="5362323"/>
            <a:ext cx="279978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Personalization 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3" name="위쪽/아래쪽 화살표 62"/>
          <p:cNvSpPr/>
          <p:nvPr/>
        </p:nvSpPr>
        <p:spPr>
          <a:xfrm rot="5400000">
            <a:off x="8214365" y="4054617"/>
            <a:ext cx="438672" cy="1044985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21" y="1869254"/>
            <a:ext cx="3130044" cy="148990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C8C7CF01-5C96-4C3D-962F-B93D84E91C1D}"/>
              </a:ext>
            </a:extLst>
          </p:cNvPr>
          <p:cNvSpPr/>
          <p:nvPr/>
        </p:nvSpPr>
        <p:spPr>
          <a:xfrm>
            <a:off x="9243277" y="3233754"/>
            <a:ext cx="2259252" cy="2917544"/>
          </a:xfrm>
          <a:prstGeom prst="rect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Database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6" name="위쪽/아래쪽 화살표 65"/>
          <p:cNvSpPr/>
          <p:nvPr/>
        </p:nvSpPr>
        <p:spPr>
          <a:xfrm>
            <a:off x="10022219" y="1461954"/>
            <a:ext cx="382374" cy="875635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098" name="Picture 2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3270" r="32829" b="65013"/>
          <a:stretch/>
        </p:blipFill>
        <p:spPr bwMode="auto">
          <a:xfrm>
            <a:off x="8735908" y="277601"/>
            <a:ext cx="1380067" cy="132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4744" r="3687" b="65155"/>
          <a:stretch/>
        </p:blipFill>
        <p:spPr bwMode="auto">
          <a:xfrm>
            <a:off x="10319406" y="277601"/>
            <a:ext cx="1270000" cy="126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8956194" y="1321821"/>
            <a:ext cx="10105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Seller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10123" y="1315168"/>
            <a:ext cx="10105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Buyer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07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26" name="Picture 2" descr="http://download.seaicons.com/icons/graphicloads/long-shadow-documents/256/document-fil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87" y="24522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87" y="24522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¬¸ì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87" y="24522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12091" y="5011915"/>
            <a:ext cx="23354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Sign up &amp; Login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8324" y="5011915"/>
            <a:ext cx="23354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Personalization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24155" y="5011915"/>
            <a:ext cx="16278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Proposal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8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892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 Sign up &amp; Login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" name="Linkorea_Signup_Login_Ad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7267" y="1498136"/>
            <a:ext cx="863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07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 Personalization 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43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07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:Proposal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92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Expected Effect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3AC3266-E5D4-43B3-88F1-9260BB199B04}"/>
              </a:ext>
            </a:extLst>
          </p:cNvPr>
          <p:cNvCxnSpPr>
            <a:cxnSpLocks/>
          </p:cNvCxnSpPr>
          <p:nvPr/>
        </p:nvCxnSpPr>
        <p:spPr>
          <a:xfrm>
            <a:off x="4328061" y="2669715"/>
            <a:ext cx="511278" cy="519033"/>
          </a:xfrm>
          <a:prstGeom prst="line">
            <a:avLst/>
          </a:prstGeom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9186DA02-B098-4DEC-9609-CBB3E054CABC}"/>
              </a:ext>
            </a:extLst>
          </p:cNvPr>
          <p:cNvSpPr/>
          <p:nvPr/>
        </p:nvSpPr>
        <p:spPr>
          <a:xfrm>
            <a:off x="4739488" y="3090969"/>
            <a:ext cx="125882" cy="125882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DCD2BE10-FE7A-470F-9993-7C890C871621}"/>
              </a:ext>
            </a:extLst>
          </p:cNvPr>
          <p:cNvCxnSpPr>
            <a:cxnSpLocks/>
          </p:cNvCxnSpPr>
          <p:nvPr/>
        </p:nvCxnSpPr>
        <p:spPr>
          <a:xfrm>
            <a:off x="7453260" y="4635732"/>
            <a:ext cx="569518" cy="482053"/>
          </a:xfrm>
          <a:prstGeom prst="line">
            <a:avLst/>
          </a:prstGeom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3D85F84F-9FE3-46AE-B1C9-A528E2753BC8}"/>
              </a:ext>
            </a:extLst>
          </p:cNvPr>
          <p:cNvSpPr/>
          <p:nvPr/>
        </p:nvSpPr>
        <p:spPr>
          <a:xfrm>
            <a:off x="7428828" y="4592455"/>
            <a:ext cx="125882" cy="125882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180E221-2526-4FDF-9CE9-28DE79A64595}"/>
              </a:ext>
            </a:extLst>
          </p:cNvPr>
          <p:cNvSpPr/>
          <p:nvPr/>
        </p:nvSpPr>
        <p:spPr>
          <a:xfrm>
            <a:off x="7307472" y="5087982"/>
            <a:ext cx="4652039" cy="102565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41332CA5-3088-4F5F-94FF-02A2B807856A}"/>
              </a:ext>
            </a:extLst>
          </p:cNvPr>
          <p:cNvCxnSpPr>
            <a:cxnSpLocks/>
          </p:cNvCxnSpPr>
          <p:nvPr/>
        </p:nvCxnSpPr>
        <p:spPr>
          <a:xfrm flipH="1">
            <a:off x="4311367" y="4627441"/>
            <a:ext cx="569518" cy="482053"/>
          </a:xfrm>
          <a:prstGeom prst="line">
            <a:avLst/>
          </a:prstGeom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BEEEB397-5B6B-4466-94C4-C4B7D31071D5}"/>
              </a:ext>
            </a:extLst>
          </p:cNvPr>
          <p:cNvSpPr/>
          <p:nvPr/>
        </p:nvSpPr>
        <p:spPr>
          <a:xfrm flipH="1">
            <a:off x="4779435" y="4584164"/>
            <a:ext cx="125882" cy="125882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1465A7F-A61F-4BA3-B114-C45251D28020}"/>
              </a:ext>
            </a:extLst>
          </p:cNvPr>
          <p:cNvSpPr/>
          <p:nvPr/>
        </p:nvSpPr>
        <p:spPr>
          <a:xfrm flipH="1">
            <a:off x="217127" y="5095274"/>
            <a:ext cx="3153612" cy="101836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0F05FC2-D695-49B8-AB8D-35BBDE803E43}"/>
              </a:ext>
            </a:extLst>
          </p:cNvPr>
          <p:cNvSpPr/>
          <p:nvPr/>
        </p:nvSpPr>
        <p:spPr>
          <a:xfrm flipH="1">
            <a:off x="7247447" y="1837145"/>
            <a:ext cx="4652039" cy="8496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8016404-C182-44F7-B264-784A54A5FA42}"/>
              </a:ext>
            </a:extLst>
          </p:cNvPr>
          <p:cNvCxnSpPr>
            <a:cxnSpLocks/>
          </p:cNvCxnSpPr>
          <p:nvPr/>
        </p:nvCxnSpPr>
        <p:spPr>
          <a:xfrm flipH="1">
            <a:off x="7361563" y="2689380"/>
            <a:ext cx="511278" cy="519033"/>
          </a:xfrm>
          <a:prstGeom prst="line">
            <a:avLst/>
          </a:prstGeom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34744299-447C-4EC6-9975-84FFFDAEA219}"/>
              </a:ext>
            </a:extLst>
          </p:cNvPr>
          <p:cNvSpPr/>
          <p:nvPr/>
        </p:nvSpPr>
        <p:spPr>
          <a:xfrm flipH="1">
            <a:off x="7335532" y="3110634"/>
            <a:ext cx="125882" cy="125882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46539C5-1646-4A6F-B671-1BC6CD2A0553}"/>
              </a:ext>
            </a:extLst>
          </p:cNvPr>
          <p:cNvSpPr/>
          <p:nvPr/>
        </p:nvSpPr>
        <p:spPr>
          <a:xfrm>
            <a:off x="157109" y="1841729"/>
            <a:ext cx="4582379" cy="84765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6836050-80EC-473D-BD32-4D0D18667270}"/>
              </a:ext>
            </a:extLst>
          </p:cNvPr>
          <p:cNvSpPr/>
          <p:nvPr/>
        </p:nvSpPr>
        <p:spPr>
          <a:xfrm>
            <a:off x="157109" y="1962052"/>
            <a:ext cx="4582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자신이 원하는 서비스를 </a:t>
            </a:r>
            <a:endParaRPr lang="en-US" altLang="ko-KR" dirty="0" smtClean="0">
              <a:highlight>
                <a:srgbClr val="5BD4FF"/>
              </a:highligh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</a:t>
            </a:r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시간대에 원하는 장소에서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받을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6836050-80EC-473D-BD32-4D0D18667270}"/>
              </a:ext>
            </a:extLst>
          </p:cNvPr>
          <p:cNvSpPr/>
          <p:nvPr/>
        </p:nvSpPr>
        <p:spPr>
          <a:xfrm>
            <a:off x="216279" y="5292048"/>
            <a:ext cx="3153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합리적인 가격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서비스를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주고 받을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6836050-80EC-473D-BD32-4D0D18667270}"/>
              </a:ext>
            </a:extLst>
          </p:cNvPr>
          <p:cNvSpPr/>
          <p:nvPr/>
        </p:nvSpPr>
        <p:spPr>
          <a:xfrm>
            <a:off x="7247448" y="1955708"/>
            <a:ext cx="46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 경험이 많은 외국인들을 비롯한 여러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사람들에게 </a:t>
            </a:r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새로운 수입원을 제공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6836050-80EC-473D-BD32-4D0D18667270}"/>
              </a:ext>
            </a:extLst>
          </p:cNvPr>
          <p:cNvSpPr/>
          <p:nvPr/>
        </p:nvSpPr>
        <p:spPr>
          <a:xfrm>
            <a:off x="7307468" y="5292047"/>
            <a:ext cx="4652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외국인이 서로 도움을 주고 받으면서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endParaRPr lang="en-US" altLang="ko-KR" dirty="0">
              <a:highlight>
                <a:srgbClr val="5BD4FF"/>
              </a:highligh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사회 통합에 기여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하는 장이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180E221-2526-4FDF-9CE9-28DE79A64595}"/>
              </a:ext>
            </a:extLst>
          </p:cNvPr>
          <p:cNvSpPr/>
          <p:nvPr/>
        </p:nvSpPr>
        <p:spPr>
          <a:xfrm>
            <a:off x="3516527" y="5095275"/>
            <a:ext cx="3668007" cy="102565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6836050-80EC-473D-BD32-4D0D18667270}"/>
              </a:ext>
            </a:extLst>
          </p:cNvPr>
          <p:cNvSpPr/>
          <p:nvPr/>
        </p:nvSpPr>
        <p:spPr>
          <a:xfrm>
            <a:off x="3516526" y="5292048"/>
            <a:ext cx="3668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한국에 체류중인 외국인의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불편함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줄일 수 있다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E5DB36D8-D39C-4C37-A118-C7B4CA7D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6" b="92068" l="6052" r="90778">
                        <a14:foregroundMark x1="48127" y1="5949" x2="49280" y2="15581"/>
                        <a14:foregroundMark x1="70317" y1="10765" x2="63689" y2="19263"/>
                        <a14:foregroundMark x1="74640" y1="31728" x2="85879" y2="26346"/>
                        <a14:foregroundMark x1="78098" y1="45892" x2="91354" y2="46459"/>
                        <a14:foregroundMark x1="74928" y1="60907" x2="86455" y2="66572"/>
                        <a14:foregroundMark x1="63112" y1="72238" x2="70317" y2="82153"/>
                        <a14:foregroundMark x1="42651" y1="92068" x2="55043" y2="91501"/>
                        <a14:foregroundMark x1="28242" y1="81870" x2="33429" y2="73371"/>
                        <a14:foregroundMark x1="12104" y1="67422" x2="23055" y2="62606"/>
                        <a14:foregroundMark x1="6052" y1="47309" x2="17579" y2="46459"/>
                        <a14:foregroundMark x1="11527" y1="25212" x2="21902" y2="31161"/>
                        <a14:foregroundMark x1="28242" y1="10482" x2="33718" y2="20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3853" y="2351302"/>
            <a:ext cx="2448076" cy="2490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88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Summary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A37D63F4-4E9C-4E81-B786-2AF6933BD6C0}"/>
              </a:ext>
            </a:extLst>
          </p:cNvPr>
          <p:cNvSpPr/>
          <p:nvPr/>
        </p:nvSpPr>
        <p:spPr>
          <a:xfrm>
            <a:off x="3195764" y="2745717"/>
            <a:ext cx="402193" cy="364028"/>
          </a:xfrm>
          <a:prstGeom prst="ellipse">
            <a:avLst/>
          </a:prstGeom>
          <a:solidFill>
            <a:srgbClr val="87C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9C3D5B4-8928-4FFE-B4F8-1FD4DE4DDFB7}"/>
              </a:ext>
            </a:extLst>
          </p:cNvPr>
          <p:cNvSpPr/>
          <p:nvPr/>
        </p:nvSpPr>
        <p:spPr>
          <a:xfrm>
            <a:off x="2591481" y="2017605"/>
            <a:ext cx="7004605" cy="10670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4F9AB91-2DDE-449F-817F-85304C51AD75}"/>
              </a:ext>
            </a:extLst>
          </p:cNvPr>
          <p:cNvSpPr txBox="1"/>
          <p:nvPr/>
        </p:nvSpPr>
        <p:spPr>
          <a:xfrm>
            <a:off x="2660880" y="2075125"/>
            <a:ext cx="7152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및 회원가입</a:t>
            </a:r>
            <a:endParaRPr lang="en-US" altLang="ko-KR" sz="3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Database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연결 완료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E4EEC12-3964-4113-8A2E-EE2A78FA12CB}"/>
              </a:ext>
            </a:extLst>
          </p:cNvPr>
          <p:cNvSpPr/>
          <p:nvPr/>
        </p:nvSpPr>
        <p:spPr>
          <a:xfrm>
            <a:off x="2611430" y="3438271"/>
            <a:ext cx="7004605" cy="10670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D8B52DD-0427-45F0-913D-4A12EF92AC95}"/>
              </a:ext>
            </a:extLst>
          </p:cNvPr>
          <p:cNvSpPr/>
          <p:nvPr/>
        </p:nvSpPr>
        <p:spPr>
          <a:xfrm>
            <a:off x="2589162" y="4879303"/>
            <a:ext cx="7004605" cy="10670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ED1E1C-0BE8-4626-92C9-2702F0E7F60A}"/>
              </a:ext>
            </a:extLst>
          </p:cNvPr>
          <p:cNvSpPr txBox="1"/>
          <p:nvPr/>
        </p:nvSpPr>
        <p:spPr>
          <a:xfrm>
            <a:off x="2660879" y="3534385"/>
            <a:ext cx="695515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개인화된 추천 알고리즘</a:t>
            </a:r>
            <a:endParaRPr lang="en-US" altLang="ko-KR" sz="3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</a:t>
            </a:r>
            <a:r>
              <a:rPr lang="en-US" altLang="ko-KR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Googlemap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연동 완료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차후 부수적인 기능 추가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FAF77B3-4AF7-4427-98BD-EB53365A614F}"/>
              </a:ext>
            </a:extLst>
          </p:cNvPr>
          <p:cNvSpPr txBox="1"/>
          <p:nvPr/>
        </p:nvSpPr>
        <p:spPr>
          <a:xfrm>
            <a:off x="2660880" y="4999345"/>
            <a:ext cx="715259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제안서 관련 기능</a:t>
            </a:r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</a:t>
            </a:r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송출</a:t>
            </a:r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en-US" altLang="ko-KR" sz="3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Database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연결 완료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5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E215BF9C-E004-4ED7-A6B0-F93A07E48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-230"/>
          <a:stretch/>
        </p:blipFill>
        <p:spPr>
          <a:xfrm>
            <a:off x="3414411" y="0"/>
            <a:ext cx="8806774" cy="6858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1D016170-8E4E-4CEF-A49C-DF7B7D942D19}"/>
              </a:ext>
            </a:extLst>
          </p:cNvPr>
          <p:cNvSpPr/>
          <p:nvPr/>
        </p:nvSpPr>
        <p:spPr>
          <a:xfrm>
            <a:off x="3414410" y="0"/>
            <a:ext cx="8793801" cy="6858000"/>
          </a:xfrm>
          <a:prstGeom prst="rect">
            <a:avLst/>
          </a:prstGeom>
          <a:solidFill>
            <a:schemeClr val="tx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140D06D5-8823-4BC0-841D-E768FCC3502F}"/>
              </a:ext>
            </a:extLst>
          </p:cNvPr>
          <p:cNvCxnSpPr>
            <a:cxnSpLocks/>
          </p:cNvCxnSpPr>
          <p:nvPr/>
        </p:nvCxnSpPr>
        <p:spPr>
          <a:xfrm>
            <a:off x="398834" y="797666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D791097-1C5E-46B3-8097-F505BAE13A8F}"/>
              </a:ext>
            </a:extLst>
          </p:cNvPr>
          <p:cNvSpPr txBox="1"/>
          <p:nvPr/>
        </p:nvSpPr>
        <p:spPr>
          <a:xfrm>
            <a:off x="466928" y="914393"/>
            <a:ext cx="2202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Contents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D840A9F1-5EDB-4466-92FE-C8047F3A70FF}"/>
              </a:ext>
            </a:extLst>
          </p:cNvPr>
          <p:cNvSpPr/>
          <p:nvPr/>
        </p:nvSpPr>
        <p:spPr>
          <a:xfrm>
            <a:off x="4537849" y="778408"/>
            <a:ext cx="6941996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6A8C43BA-9085-4FAC-B140-880033ED9C7E}"/>
              </a:ext>
            </a:extLst>
          </p:cNvPr>
          <p:cNvSpPr/>
          <p:nvPr/>
        </p:nvSpPr>
        <p:spPr>
          <a:xfrm>
            <a:off x="4537848" y="1563252"/>
            <a:ext cx="6941997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AD206EB6-FF66-48CF-BB55-8CF9F592E98B}"/>
              </a:ext>
            </a:extLst>
          </p:cNvPr>
          <p:cNvSpPr/>
          <p:nvPr/>
        </p:nvSpPr>
        <p:spPr>
          <a:xfrm>
            <a:off x="4537847" y="2348096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96826CAF-D48A-4D66-93BF-185F996DF77A}"/>
              </a:ext>
            </a:extLst>
          </p:cNvPr>
          <p:cNvSpPr/>
          <p:nvPr/>
        </p:nvSpPr>
        <p:spPr>
          <a:xfrm>
            <a:off x="4537847" y="3132940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77A0E735-03FF-44B4-BB1C-03E0F1D2EE4A}"/>
              </a:ext>
            </a:extLst>
          </p:cNvPr>
          <p:cNvSpPr txBox="1"/>
          <p:nvPr/>
        </p:nvSpPr>
        <p:spPr>
          <a:xfrm>
            <a:off x="4634585" y="881811"/>
            <a:ext cx="517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	About </a:t>
            </a:r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LinKorea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B65AA7D5-DCD2-4101-B076-A6669811BB1A}"/>
              </a:ext>
            </a:extLst>
          </p:cNvPr>
          <p:cNvSpPr txBox="1"/>
          <p:nvPr/>
        </p:nvSpPr>
        <p:spPr>
          <a:xfrm>
            <a:off x="4634585" y="1654627"/>
            <a:ext cx="654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	Differentiation with other system</a:t>
            </a:r>
          </a:p>
          <a:p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1638E22B-4C2F-43EC-9B82-BE08CF17184F}"/>
              </a:ext>
            </a:extLst>
          </p:cNvPr>
          <p:cNvSpPr txBox="1"/>
          <p:nvPr/>
        </p:nvSpPr>
        <p:spPr>
          <a:xfrm>
            <a:off x="4640954" y="2412957"/>
            <a:ext cx="4882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	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System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Overview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012CEA6-28C7-4571-ADF1-026840448437}"/>
              </a:ext>
            </a:extLst>
          </p:cNvPr>
          <p:cNvSpPr txBox="1"/>
          <p:nvPr/>
        </p:nvSpPr>
        <p:spPr>
          <a:xfrm>
            <a:off x="4640954" y="3233091"/>
            <a:ext cx="61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	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System Architecture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6826CAF-D48A-4D66-93BF-185F996DF77A}"/>
              </a:ext>
            </a:extLst>
          </p:cNvPr>
          <p:cNvSpPr/>
          <p:nvPr/>
        </p:nvSpPr>
        <p:spPr>
          <a:xfrm>
            <a:off x="4537847" y="3917784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012CEA6-28C7-4571-ADF1-026840448437}"/>
              </a:ext>
            </a:extLst>
          </p:cNvPr>
          <p:cNvSpPr txBox="1"/>
          <p:nvPr/>
        </p:nvSpPr>
        <p:spPr>
          <a:xfrm>
            <a:off x="4640954" y="4024931"/>
            <a:ext cx="61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	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Scenario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6826CAF-D48A-4D66-93BF-185F996DF77A}"/>
              </a:ext>
            </a:extLst>
          </p:cNvPr>
          <p:cNvSpPr/>
          <p:nvPr/>
        </p:nvSpPr>
        <p:spPr>
          <a:xfrm>
            <a:off x="4537847" y="4702628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012CEA6-28C7-4571-ADF1-026840448437}"/>
              </a:ext>
            </a:extLst>
          </p:cNvPr>
          <p:cNvSpPr txBox="1"/>
          <p:nvPr/>
        </p:nvSpPr>
        <p:spPr>
          <a:xfrm>
            <a:off x="4640954" y="4825915"/>
            <a:ext cx="61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6	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Expected effect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6826CAF-D48A-4D66-93BF-185F996DF77A}"/>
              </a:ext>
            </a:extLst>
          </p:cNvPr>
          <p:cNvSpPr/>
          <p:nvPr/>
        </p:nvSpPr>
        <p:spPr>
          <a:xfrm>
            <a:off x="4537847" y="5487472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012CEA6-28C7-4571-ADF1-026840448437}"/>
              </a:ext>
            </a:extLst>
          </p:cNvPr>
          <p:cNvSpPr txBox="1"/>
          <p:nvPr/>
        </p:nvSpPr>
        <p:spPr>
          <a:xfrm>
            <a:off x="4640954" y="5552333"/>
            <a:ext cx="61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7	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Summary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¸êµ­ì¸ 10ëª ì¤ 7ëª, íêµ­ ë°©ë¬¸íë©´ 'ëªë'ìì 'ì¼í'ì ì¦ê¸´ë¤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6"/>
          <a:stretch/>
        </p:blipFill>
        <p:spPr bwMode="auto">
          <a:xfrm>
            <a:off x="-1" y="0"/>
            <a:ext cx="13559724" cy="68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86A4B83-D246-4AD3-916B-FE8A023516CC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60" y="1680753"/>
            <a:ext cx="5552527" cy="26443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18929" y="3816964"/>
            <a:ext cx="1681843" cy="313248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91036" y="3816964"/>
            <a:ext cx="1335795" cy="313248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99167" y="3816964"/>
            <a:ext cx="1739351" cy="313248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9851" y="4552902"/>
            <a:ext cx="1539566" cy="296500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91036" y="4173746"/>
            <a:ext cx="960788" cy="313248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6ED6A9-FA3E-4F7E-B428-1BBCCC8EF89F}"/>
              </a:ext>
            </a:extLst>
          </p:cNvPr>
          <p:cNvSpPr txBox="1"/>
          <p:nvPr/>
        </p:nvSpPr>
        <p:spPr>
          <a:xfrm>
            <a:off x="2116126" y="3724979"/>
            <a:ext cx="7959745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400" b="1" dirty="0" smtClean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서비스를</a:t>
            </a:r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곳에서</a:t>
            </a:r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시간대에</a:t>
            </a:r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algn="ctr"/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한국을 방문한 외국인들을 대상으로 특화된</a:t>
            </a:r>
          </a:p>
          <a:p>
            <a:pPr algn="ctr"/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플랫폼 형태의 전자상거래 </a:t>
            </a:r>
            <a:r>
              <a:rPr lang="ko-KR" altLang="en-US" sz="2400" b="1" dirty="0" smtClean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</a:t>
            </a:r>
            <a:r>
              <a:rPr lang="en-US" altLang="ko-KR" sz="2400" b="1" dirty="0" smtClean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sz="2400" b="1" dirty="0">
              <a:ln w="12700">
                <a:noFill/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3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07628" y="2874335"/>
            <a:ext cx="79279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외국어에 능숙한 한국인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또는 </a:t>
            </a:r>
            <a:r>
              <a:rPr lang="ko-KR" altLang="en-US" sz="2000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한국어에 능숙한 </a:t>
            </a:r>
            <a:r>
              <a:rPr lang="ko-KR" altLang="en-US" sz="2000" dirty="0" smtClean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외국인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한국에 체류중인 외국인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연결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자신이 원하는 서비스를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장소에서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시간대에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받을 수 있도록 이용자가 직접 서비스를 요청하여 거래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6232" y="4902507"/>
            <a:ext cx="8103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&gt; </a:t>
            </a:r>
            <a:r>
              <a:rPr lang="ko-KR" altLang="en-US" sz="20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경험과 한국어가 부족한 외국인들이 받는 시간적</a:t>
            </a:r>
            <a:r>
              <a:rPr lang="en-US" altLang="ko-KR" sz="20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공간적 제약을 줄인다</a:t>
            </a:r>
            <a:endParaRPr lang="ko-KR" altLang="en-US" sz="20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 Purpose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122" name="Picture 2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4815" r="66478" b="65558"/>
          <a:stretch/>
        </p:blipFill>
        <p:spPr bwMode="auto">
          <a:xfrm>
            <a:off x="987357" y="2567804"/>
            <a:ext cx="1597795" cy="163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100" y="2567804"/>
            <a:ext cx="1790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8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81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Differentiation with other system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7800" y="1943562"/>
            <a:ext cx="4298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 dirty="0" smtClean="0"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Personalization</a:t>
            </a:r>
          </a:p>
          <a:p>
            <a:pPr algn="ctr"/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거리 기반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혹은 사용자 데이터를 기반으로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개인화 추천 알고리즘을 사용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26" name="Picture 2" descr="http://files.idg.co.kr/ciokr/image/xl_43680681-customer-charts-resiz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2" t="159" r="3053" b="-159"/>
          <a:stretch/>
        </p:blipFill>
        <p:spPr bwMode="auto">
          <a:xfrm>
            <a:off x="4461933" y="1258754"/>
            <a:ext cx="7730065" cy="53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0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81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Differentiation with other system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1581" y="1258754"/>
            <a:ext cx="8330416" cy="541825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98196" y="1917970"/>
            <a:ext cx="40579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1345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와의 연동</a:t>
            </a:r>
            <a:endParaRPr lang="ko-KR" altLang="en-US" sz="3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1345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가지는 단점들을 보완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1345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연계하는 서비스 </a:t>
            </a:r>
          </a:p>
          <a:p>
            <a:pPr algn="ctr"/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81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Differentiation with other system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37145"/>
            <a:ext cx="38354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Accessibility </a:t>
            </a:r>
          </a:p>
          <a:p>
            <a:pPr algn="ctr"/>
            <a:r>
              <a:rPr lang="en-US" altLang="ko-KR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for foreigner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시장의 서비스들과는 달리 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외국인을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대상으로 하기 때문에</a:t>
            </a:r>
          </a:p>
          <a:p>
            <a:pPr algn="ctr"/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접근성이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높음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050" name="Picture 2" descr="ì¸êµ­ì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r="10891"/>
          <a:stretch/>
        </p:blipFill>
        <p:spPr bwMode="auto">
          <a:xfrm>
            <a:off x="3957481" y="1258753"/>
            <a:ext cx="8234519" cy="53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 Overview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011366"/>
              </p:ext>
            </p:extLst>
          </p:nvPr>
        </p:nvGraphicFramePr>
        <p:xfrm>
          <a:off x="1025407" y="1256600"/>
          <a:ext cx="10141186" cy="53577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355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055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210 맨발의청춘 L" pitchFamily="18" charset="-127"/>
                          <a:ea typeface="210 맨발의청춘 L" pitchFamily="18" charset="-127"/>
                        </a:rPr>
                        <a:t>주요 용어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맨발의청춘 L" pitchFamily="18" charset="-127"/>
                        <a:ea typeface="210 맨발의청춘 L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210 맨발의청춘 L" pitchFamily="18" charset="-127"/>
                          <a:ea typeface="210 맨발의청춘 L" pitchFamily="18" charset="-127"/>
                        </a:rPr>
                        <a:t>의미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맨발의청춘 L" pitchFamily="18" charset="-127"/>
                        <a:ea typeface="210 맨발의청춘 L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이용자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(Buyer)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링코리아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</a:t>
                      </a:r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LinKorea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)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의 시스템에 접속하여 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서비스를 구매하는 사용자를 일컫는 용어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제공자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(Seller)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링코리아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</a:t>
                      </a:r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LinKorea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)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의 서비스 제공 약관에 동의하여 제공되는 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전자결제시스템을 통하여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이용자에게 서비스를 제공하는 사용자를 일컫는 용어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70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제안서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(Proposal)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서비스 이용자가 서비스 제공자에게 서비스 요청을 하기 위한 목적으로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 정해진 양식으로 작성한 서비스 요청서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제안서를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받은 제공자는 승낙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(confirm)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혹은 거절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(refuse)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의사를 표시할 수 있는 기능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70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알림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(Notification)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제공자의 관점에서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제안서가 발송됐을 시 제안서에 대한 수취를 알리는 기능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이용자의 관점에서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제공자가 제안서에 대해서 승낙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(confirm)/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거절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(refuse)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여부를 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선택했을 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제안서에 대한 승낙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거절 여부를 알리는 기능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알림은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알림함이라는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목록형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 창에서 이루어진다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C8C7CF01-5C96-4C3D-962F-B93D84E91C1D}"/>
              </a:ext>
            </a:extLst>
          </p:cNvPr>
          <p:cNvSpPr/>
          <p:nvPr/>
        </p:nvSpPr>
        <p:spPr>
          <a:xfrm>
            <a:off x="6391192" y="1642364"/>
            <a:ext cx="1833537" cy="557965"/>
          </a:xfrm>
          <a:prstGeom prst="rect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E-mail </a:t>
            </a:r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C8C7CF01-5C96-4C3D-962F-B93D84E91C1D}"/>
              </a:ext>
            </a:extLst>
          </p:cNvPr>
          <p:cNvSpPr/>
          <p:nvPr/>
        </p:nvSpPr>
        <p:spPr>
          <a:xfrm>
            <a:off x="6391192" y="2274720"/>
            <a:ext cx="1833537" cy="557965"/>
          </a:xfrm>
          <a:prstGeom prst="rect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 </a:t>
            </a:r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C8C7CF01-5C96-4C3D-962F-B93D84E91C1D}"/>
              </a:ext>
            </a:extLst>
          </p:cNvPr>
          <p:cNvSpPr/>
          <p:nvPr/>
        </p:nvSpPr>
        <p:spPr>
          <a:xfrm>
            <a:off x="8224729" y="1646363"/>
            <a:ext cx="3151543" cy="4898816"/>
          </a:xfrm>
          <a:prstGeom prst="rect">
            <a:avLst/>
          </a:prstGeom>
          <a:solidFill>
            <a:srgbClr val="9DC3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8C7CF01-5C96-4C3D-962F-B93D84E91C1D}"/>
              </a:ext>
            </a:extLst>
          </p:cNvPr>
          <p:cNvSpPr/>
          <p:nvPr/>
        </p:nvSpPr>
        <p:spPr>
          <a:xfrm>
            <a:off x="652916" y="1646364"/>
            <a:ext cx="3151543" cy="4898815"/>
          </a:xfrm>
          <a:prstGeom prst="rect">
            <a:avLst/>
          </a:prstGeom>
          <a:solidFill>
            <a:srgbClr val="9DC3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 Overview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1110748" y="2442372"/>
            <a:ext cx="2287758" cy="5557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프로필 등록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1110748" y="3213526"/>
            <a:ext cx="2287758" cy="5557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1110748" y="3984680"/>
            <a:ext cx="2287758" cy="5557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제안서 수취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1110748" y="4755834"/>
            <a:ext cx="2287758" cy="5557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제안서 승낙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거절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8637885" y="2510328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프로필 등록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8640228" y="3086680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희망 서비스 등록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8640228" y="3663032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제안서 송신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8640228" y="4239000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8653528" y="4814968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8640228" y="5391705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신고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DC88227-DB9F-4E49-B75C-651BC4676F77}"/>
              </a:ext>
            </a:extLst>
          </p:cNvPr>
          <p:cNvSpPr/>
          <p:nvPr/>
        </p:nvSpPr>
        <p:spPr>
          <a:xfrm>
            <a:off x="8640228" y="5968442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평가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0" name="위쪽/아래쪽 화살표 79"/>
          <p:cNvSpPr/>
          <p:nvPr/>
        </p:nvSpPr>
        <p:spPr>
          <a:xfrm rot="5400000">
            <a:off x="5795260" y="2565529"/>
            <a:ext cx="438672" cy="3030875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15" y="3238129"/>
            <a:ext cx="2810396" cy="1337748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C8C7CF01-5C96-4C3D-962F-B93D84E91C1D}"/>
              </a:ext>
            </a:extLst>
          </p:cNvPr>
          <p:cNvSpPr/>
          <p:nvPr/>
        </p:nvSpPr>
        <p:spPr>
          <a:xfrm>
            <a:off x="3804459" y="1647838"/>
            <a:ext cx="1833537" cy="557965"/>
          </a:xfrm>
          <a:prstGeom prst="rect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E-mail </a:t>
            </a:r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074" name="Picture 2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65265" r="65379" b="2917"/>
          <a:stretch/>
        </p:blipFill>
        <p:spPr bwMode="auto">
          <a:xfrm>
            <a:off x="1600038" y="935246"/>
            <a:ext cx="12573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749340" y="1955449"/>
            <a:ext cx="10105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Seller</a:t>
            </a:r>
            <a:endParaRPr lang="ko-KR" altLang="en-U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076" name="Picture 4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3" t="66550" r="2524" b="-2308"/>
          <a:stretch/>
        </p:blipFill>
        <p:spPr bwMode="auto">
          <a:xfrm>
            <a:off x="9146763" y="1016131"/>
            <a:ext cx="12700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9276475" y="1988907"/>
            <a:ext cx="10105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Buyer</a:t>
            </a:r>
            <a:endParaRPr lang="ko-KR" altLang="en-U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16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5467</TotalTime>
  <Words>443</Words>
  <Application>Microsoft Office PowerPoint</Application>
  <PresentationFormat>와이드스크린</PresentationFormat>
  <Paragraphs>107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210 맨발의청춘 R</vt:lpstr>
      <vt:lpstr>210 맨발의청춘 L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 민지</cp:lastModifiedBy>
  <cp:revision>954</cp:revision>
  <dcterms:created xsi:type="dcterms:W3CDTF">2017-10-10T15:10:16Z</dcterms:created>
  <dcterms:modified xsi:type="dcterms:W3CDTF">2018-06-11T09:17:06Z</dcterms:modified>
</cp:coreProperties>
</file>